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>
  <p:sldMasterIdLst>
    <p:sldMasterId id="2147483648" r:id="rId1"/>
    <p:sldMasterId id="2147483671" r:id="rId2"/>
  </p:sldMasterIdLst>
  <p:notesMasterIdLst>
    <p:notesMasterId r:id="rId9"/>
  </p:notesMasterIdLst>
  <p:handoutMasterIdLst>
    <p:handoutMasterId r:id="rId10"/>
  </p:handoutMasterIdLst>
  <p:sldIdLst>
    <p:sldId id="319" r:id="rId3"/>
    <p:sldId id="353" r:id="rId4"/>
    <p:sldId id="371" r:id="rId5"/>
    <p:sldId id="372" r:id="rId6"/>
    <p:sldId id="376" r:id="rId7"/>
    <p:sldId id="377" r:id="rId8"/>
  </p:sldIdLst>
  <p:sldSz cx="9144000" cy="6858000" type="screen4x3"/>
  <p:notesSz cx="6950075" cy="9236075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F15"/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7CAF7-303C-4663-8388-98681C8A39AB}" v="2452" dt="2019-05-13T11:52:34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04" autoAdjust="0"/>
    <p:restoredTop sz="96018" autoAdjust="0"/>
  </p:normalViewPr>
  <p:slideViewPr>
    <p:cSldViewPr>
      <p:cViewPr varScale="1">
        <p:scale>
          <a:sx n="61" d="100"/>
          <a:sy n="61" d="100"/>
        </p:scale>
        <p:origin x="1098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718" y="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0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7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journal.com/articles/2019/01/10/homework-gap-persists-despite-broadband-gains.aspx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yqkAlwGsxwE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7318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 to NEA for hosting, our sponsors for financing, our partners for encouraging participation, our presenters, panelists, facilitators and recorders for guiding and informing us, and YOU for joining us </a:t>
            </a:r>
            <a:r>
              <a:rPr lang="en-US" dirty="0" err="1"/>
              <a:t>bith</a:t>
            </a:r>
            <a:r>
              <a:rPr lang="en-US" dirty="0"/>
              <a:t> here and via live-stream!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11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44% of households earning &lt;$30,000 year lack home broadband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46% of these households lack a home computer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26% are “smartphone-dependent” even for homework and job applications where a full keyboard would boost productivity dramatically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24% of low-income households have only one Internet-capable device, compelling device sharing across all family purposes and potential users.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Meanwhile, employers almost universally rely on online job announcements and applications to meet labor demand, even for </a:t>
            </a:r>
            <a:r>
              <a:rPr lang="en-US" i="1" dirty="0"/>
              <a:t>non</a:t>
            </a:r>
            <a:r>
              <a:rPr lang="en-US" dirty="0"/>
              <a:t>-living wage jobs.</a:t>
            </a:r>
            <a:endParaRPr lang="en-US" sz="11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43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01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600" dirty="0"/>
              <a:t>&lt;</a:t>
            </a:r>
            <a:r>
              <a:rPr lang="en-US" sz="1600" dirty="0">
                <a:hlinkClick r:id="rId3"/>
              </a:rPr>
              <a:t>10% of school districts </a:t>
            </a:r>
            <a:r>
              <a:rPr lang="en-US" sz="1600" dirty="0"/>
              <a:t>report that all students have access to </a:t>
            </a:r>
            <a:r>
              <a:rPr lang="en-US" sz="1600" i="1" dirty="0"/>
              <a:t>non-</a:t>
            </a:r>
            <a:r>
              <a:rPr lang="en-US" sz="1600" dirty="0"/>
              <a:t>shared devices at home</a:t>
            </a:r>
          </a:p>
          <a:p>
            <a:pPr>
              <a:buFontTx/>
              <a:buChar char="-"/>
            </a:pPr>
            <a:r>
              <a:rPr lang="en-US" sz="1600" dirty="0"/>
              <a:t>5 million school-age children lack home broadband</a:t>
            </a:r>
          </a:p>
          <a:p>
            <a:pPr lvl="1">
              <a:buFontTx/>
              <a:buChar char="-"/>
            </a:pPr>
            <a:r>
              <a:rPr lang="en-US" sz="1600" dirty="0"/>
              <a:t>Mostly in low-income families and </a:t>
            </a:r>
          </a:p>
          <a:p>
            <a:pPr lvl="1">
              <a:buFontTx/>
              <a:buChar char="-"/>
            </a:pPr>
            <a:r>
              <a:rPr lang="en-US" sz="1600" dirty="0"/>
              <a:t>Also in rural areas where broadband is non-existent or expensive</a:t>
            </a:r>
          </a:p>
          <a:p>
            <a:pPr>
              <a:buFontTx/>
              <a:buChar char="-"/>
            </a:pPr>
            <a:r>
              <a:rPr lang="en-US" sz="1600" dirty="0"/>
              <a:t>Low-income families are </a:t>
            </a:r>
            <a:r>
              <a:rPr lang="en-US" sz="1600" i="1" dirty="0"/>
              <a:t>4 times </a:t>
            </a:r>
            <a:r>
              <a:rPr lang="en-US" sz="1600" dirty="0"/>
              <a:t>more likely to lack home broadband</a:t>
            </a:r>
          </a:p>
          <a:p>
            <a:endParaRPr lang="en-US" sz="1600" dirty="0"/>
          </a:p>
          <a:p>
            <a:r>
              <a:rPr lang="en-US" sz="1600" dirty="0"/>
              <a:t>Meanwhile:</a:t>
            </a:r>
          </a:p>
          <a:p>
            <a:pPr>
              <a:buFontTx/>
              <a:buChar char="-"/>
            </a:pPr>
            <a:r>
              <a:rPr lang="en-US" sz="1600" dirty="0"/>
              <a:t>Nearly 50% of students say unable to complete homework due to lack of home access to broadband and a computer</a:t>
            </a:r>
          </a:p>
          <a:p>
            <a:pPr>
              <a:buFontTx/>
              <a:buChar char="-"/>
            </a:pPr>
            <a:r>
              <a:rPr lang="en-US" sz="1600" dirty="0"/>
              <a:t>90% of teachers assign homework requiring Internet use at least several times each month</a:t>
            </a:r>
          </a:p>
          <a:p>
            <a:pPr>
              <a:buFontTx/>
              <a:buChar char="-"/>
            </a:pPr>
            <a:r>
              <a:rPr lang="en-US" sz="1600" dirty="0"/>
              <a:t>To put it in context: let’s see this </a:t>
            </a:r>
            <a:r>
              <a:rPr lang="en-US" sz="1600" dirty="0">
                <a:hlinkClick r:id="rId4"/>
              </a:rPr>
              <a:t>short clip</a:t>
            </a:r>
            <a:r>
              <a:rPr lang="en-US" sz="16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594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/>
              <a:t>Click to add photo album title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date and other details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/>
              <a:t>Click icon</a:t>
            </a:r>
            <a:r>
              <a:rPr lang="en-US" i="0" baseline="0" dirty="0"/>
              <a:t> to add </a:t>
            </a:r>
            <a:r>
              <a:rPr lang="en-US" i="0" dirty="0"/>
              <a:t>full page picture</a:t>
            </a:r>
            <a:endParaRPr lang="en-US" i="0" baseline="0" dirty="0"/>
          </a:p>
          <a:p>
            <a:pPr marL="0" marR="0" indent="0"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noProof="1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43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55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4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63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372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71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0374-706E-4EC1-88BC-2B977C22C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514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733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4562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1671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903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/>
              <a:t>Click to add photo album title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date and other details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604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hf sldNum="0" hdr="0" dt="0"/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en-US" sz="1200">
                <a:solidFill>
                  <a:schemeClr val="tx2"/>
                </a:solidFill>
              </a:rPr>
              <a:t>(c) copyright Education Development Centter, all rights reserved, 2015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8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>
    <p:fade/>
  </p:transition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hyperlink" Target="http://www.digitalequity.u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.emf"/><Relationship Id="rId4" Type="http://schemas.openxmlformats.org/officeDocument/2006/relationships/hyperlink" Target="http://www.digitalequity.u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gitalequity.u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gitalequity.u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-304800" y="228600"/>
            <a:ext cx="8915400" cy="1219200"/>
          </a:xfrm>
        </p:spPr>
        <p:txBody>
          <a:bodyPr/>
          <a:lstStyle/>
          <a:p>
            <a:r>
              <a:rPr lang="en-US" b="1" u="sng" dirty="0"/>
              <a:t>National Summit on Digital Equity &amp; Economic Inclusion:</a:t>
            </a:r>
          </a:p>
          <a:p>
            <a:endParaRPr lang="en-US" b="1" dirty="0"/>
          </a:p>
          <a:p>
            <a:r>
              <a:rPr lang="en-US" b="1" i="1" u="sng" dirty="0"/>
              <a:t>From Compliance to Impact</a:t>
            </a:r>
          </a:p>
          <a:p>
            <a:endParaRPr lang="en-US" sz="2000" b="1" dirty="0"/>
          </a:p>
          <a:p>
            <a:r>
              <a:rPr lang="en-US" b="1" dirty="0"/>
              <a:t>May 14-15, 2019</a:t>
            </a:r>
          </a:p>
          <a:p>
            <a:r>
              <a:rPr lang="en-US" b="1" dirty="0"/>
              <a:t>NEA</a:t>
            </a:r>
          </a:p>
          <a:p>
            <a:r>
              <a:rPr lang="en-US" b="1" dirty="0"/>
              <a:t>Washington, DC</a:t>
            </a:r>
          </a:p>
        </p:txBody>
      </p:sp>
      <p:pic>
        <p:nvPicPr>
          <p:cNvPr id="1026" name="Picture 2" descr="C:\Documents and Settings\robert.mclaughlin\Desktop\doc banner\banner elements\HTML\images\Digital_Opportunity_Banner_Ki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2" y="4253676"/>
            <a:ext cx="3600448" cy="260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NCDE_logo.eps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" y="-7907"/>
            <a:ext cx="825302" cy="1074707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E931AAC-9EE2-5D43-AB88-02E6A5C52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12" y="24384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4B7BF-9E2F-9E4D-B4DC-C6B973727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400"/>
            <a:ext cx="4953000" cy="16764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Welcome and Thanks!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D019BF5-CD49-4E4E-85F1-0FDFDDA17D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2" b="7382"/>
          <a:stretch>
            <a:fillRect/>
          </a:stretch>
        </p:blipFill>
        <p:spPr>
          <a:xfrm>
            <a:off x="6781800" y="1104899"/>
            <a:ext cx="2057400" cy="3011387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B37EB6-EC18-3040-A196-6DD7025DD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068" y="2438400"/>
            <a:ext cx="6453664" cy="3886200"/>
          </a:xfrm>
        </p:spPr>
        <p:txBody>
          <a:bodyPr>
            <a:normAutofit/>
          </a:bodyPr>
          <a:lstStyle/>
          <a:p>
            <a:r>
              <a:rPr lang="en-US" sz="1800" dirty="0"/>
              <a:t>Deepest thanks to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NEA for hosting us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Our sponsors for making the summit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Our partners for helping get the word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Internet Society for kindly live-streaming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Our presenters, panelists, workgroup facilitators and recorders,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Our resource showcase </a:t>
            </a:r>
            <a:r>
              <a:rPr lang="en-US" sz="1800" dirty="0" err="1"/>
              <a:t>partcipants</a:t>
            </a:r>
            <a:r>
              <a:rPr lang="en-US" sz="1800" dirty="0"/>
              <a:t> for showing you that solving the digital divide is feasible right here, right now, </a:t>
            </a:r>
          </a:p>
          <a:p>
            <a:r>
              <a:rPr lang="en-US" sz="1800" dirty="0"/>
              <a:t>	 and, of course: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YOU for participating with us in person and via live-stream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5" name="Picture 4" descr="NCDE_logo.eps">
            <a:hlinkClick r:id="rId4"/>
            <a:extLst>
              <a:ext uri="{FF2B5EF4-FFF2-40B4-BE49-F238E27FC236}">
                <a16:creationId xmlns:a16="http://schemas.microsoft.com/office/drawing/2014/main" id="{A6C69657-09EE-5440-9F8A-29F6D5F058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5302" cy="107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1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D680A-FA93-DE4C-BD0E-5A32B7D9B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Historic Moment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C7259-35F1-5241-8117-E72777B10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We’re now in a historic moment when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Banks and foundations have unprecedented opportunity to invest in digital equity at scale</a:t>
            </a:r>
          </a:p>
          <a:p>
            <a:r>
              <a:rPr lang="en-US" sz="2400" dirty="0"/>
              <a:t>Challenge is to </a:t>
            </a:r>
            <a:r>
              <a:rPr lang="en-US" sz="2400" b="1" i="1" dirty="0"/>
              <a:t>define</a:t>
            </a:r>
            <a:r>
              <a:rPr lang="en-US" sz="2400" dirty="0"/>
              <a:t> “digital equity”</a:t>
            </a:r>
          </a:p>
          <a:p>
            <a:r>
              <a:rPr lang="en-US" sz="2400" dirty="0"/>
              <a:t>Is it just “cheap boxes and wires”?</a:t>
            </a:r>
          </a:p>
          <a:p>
            <a:r>
              <a:rPr lang="en-US" sz="2400" dirty="0"/>
              <a:t>Or can and should it encompass more so investments will be </a:t>
            </a:r>
            <a:r>
              <a:rPr lang="en-US" sz="2400" b="1" i="1" dirty="0"/>
              <a:t>impactful?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NCDE_logo.eps">
            <a:hlinkClick r:id="rId3"/>
            <a:extLst>
              <a:ext uri="{FF2B5EF4-FFF2-40B4-BE49-F238E27FC236}">
                <a16:creationId xmlns:a16="http://schemas.microsoft.com/office/drawing/2014/main" id="{010835EA-C6FD-F642-8A62-A74024C0EE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5302" cy="107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6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1B07-EED4-9847-898E-2CBB3036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Key Challenges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30351-AE33-144B-B3C6-3FA17C8CE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Develop a shared definition of “</a:t>
            </a:r>
            <a:r>
              <a:rPr lang="en-US" sz="2400" b="1" i="1" dirty="0"/>
              <a:t>systemic</a:t>
            </a:r>
            <a:r>
              <a:rPr lang="en-US" sz="2400" dirty="0"/>
              <a:t> </a:t>
            </a:r>
            <a:r>
              <a:rPr lang="en-US" sz="2400" b="1" i="1" dirty="0"/>
              <a:t>digital equity</a:t>
            </a:r>
            <a:r>
              <a:rPr lang="en-US" sz="2400" dirty="0"/>
              <a:t>”</a:t>
            </a:r>
          </a:p>
          <a:p>
            <a:r>
              <a:rPr lang="en-US" sz="2400" dirty="0"/>
              <a:t>Address </a:t>
            </a:r>
          </a:p>
          <a:p>
            <a:pPr lvl="1"/>
            <a:r>
              <a:rPr lang="en-US" sz="2100" dirty="0"/>
              <a:t>Research agenda and initiative</a:t>
            </a:r>
          </a:p>
          <a:p>
            <a:pPr lvl="1"/>
            <a:r>
              <a:rPr lang="en-US" sz="2100" dirty="0"/>
              <a:t>Aligning education foundations’ and banks’ CRA investments</a:t>
            </a:r>
          </a:p>
          <a:p>
            <a:pPr lvl="1"/>
            <a:r>
              <a:rPr lang="en-US" sz="2100" dirty="0"/>
              <a:t>Fostering national network of statewide initiatives – digital </a:t>
            </a:r>
            <a:r>
              <a:rPr lang="en-US" sz="2100" dirty="0" err="1"/>
              <a:t>eqity</a:t>
            </a:r>
            <a:r>
              <a:rPr lang="en-US" sz="2100" dirty="0"/>
              <a:t> for economic inclusion in LMI areas</a:t>
            </a:r>
          </a:p>
          <a:p>
            <a:pPr lvl="1"/>
            <a:r>
              <a:rPr lang="en-US" sz="2100" dirty="0"/>
              <a:t>Sustaining funds for local tech &amp; librarian support for LMI learners</a:t>
            </a:r>
          </a:p>
          <a:p>
            <a:pPr lvl="1"/>
            <a:r>
              <a:rPr lang="en-US" sz="2100" dirty="0"/>
              <a:t>Improving collaboration among DE and EI resource providers</a:t>
            </a:r>
          </a:p>
          <a:p>
            <a:pPr lvl="1"/>
            <a:r>
              <a:rPr lang="en-US" sz="2100" dirty="0"/>
              <a:t>Assisting banking and educational system leaders at </a:t>
            </a:r>
            <a:r>
              <a:rPr lang="en-US" sz="2100" dirty="0" err="1"/>
              <a:t>scakle</a:t>
            </a:r>
            <a:r>
              <a:rPr lang="en-US" sz="2100" dirty="0"/>
              <a:t> to develop win-win-win funding partnerships</a:t>
            </a:r>
          </a:p>
          <a:p>
            <a:pPr lvl="1"/>
            <a:endParaRPr lang="en-US" sz="2100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NCDE_logo.eps">
            <a:hlinkClick r:id="rId3"/>
            <a:extLst>
              <a:ext uri="{FF2B5EF4-FFF2-40B4-BE49-F238E27FC236}">
                <a16:creationId xmlns:a16="http://schemas.microsoft.com/office/drawing/2014/main" id="{A89E976B-4218-8A4B-A2F3-4B726C36C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36"/>
            <a:ext cx="825302" cy="107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7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E9EAA-F58C-457D-A12F-F725F55D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AD98F-CA7B-4579-B5CE-B9EB4AE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38" y="1600200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After Barry Wides’ keynote address, </a:t>
            </a:r>
            <a:r>
              <a:rPr lang="en-US" dirty="0" err="1"/>
              <a:t>hought</a:t>
            </a:r>
            <a:r>
              <a:rPr lang="en-US" dirty="0"/>
              <a:t>-provoking informal panel discussion and framing remarks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Workgroups, each addressing one of the key challenges</a:t>
            </a:r>
          </a:p>
          <a:p>
            <a:pPr lvl="1"/>
            <a:r>
              <a:rPr lang="en-US" dirty="0"/>
              <a:t>Better define the problem</a:t>
            </a:r>
          </a:p>
          <a:p>
            <a:pPr lvl="1"/>
            <a:r>
              <a:rPr lang="en-US" dirty="0"/>
              <a:t>Develop proposed solutions</a:t>
            </a:r>
          </a:p>
          <a:p>
            <a:pPr lvl="1"/>
            <a:r>
              <a:rPr lang="en-US" dirty="0"/>
              <a:t>Recommend strategies for making them happen</a:t>
            </a:r>
          </a:p>
          <a:p>
            <a:r>
              <a:rPr lang="en-US" dirty="0"/>
              <a:t>Resource showcase: learn about compelling digital equity &amp; economic inclusion resources</a:t>
            </a:r>
          </a:p>
          <a:p>
            <a:r>
              <a:rPr lang="en-US" dirty="0"/>
              <a:t>Evening panel – “no more one-legged stools” – integrating digital equity, economic inclusion &amp; educational opportunity</a:t>
            </a:r>
          </a:p>
          <a:p>
            <a:r>
              <a:rPr lang="en-US" dirty="0"/>
              <a:t>Closing press conference on EBS policy for affordable rural broadband</a:t>
            </a:r>
          </a:p>
          <a:p>
            <a:r>
              <a:rPr lang="en-US" dirty="0"/>
              <a:t>We’ll emerge with several proposed national strategies for action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B1F05-C90A-4B6F-9F4A-BED7E1773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5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5F1B-C684-4C82-BB30-589EDFEE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Now we can start the show!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1E1C6-C9D3-4587-9FE7-C86F34BFF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Delighted to introduce Krista Shonk, vice president for regulatory compliance policy for the American Bankers Association.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She’ll be introducing our keynote speaker, Barry Wides.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C2D99-62E0-488E-AC63-222006F9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copyright Education Development Centter, all rights reserved,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79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592</Words>
  <Application>Microsoft Office PowerPoint</Application>
  <PresentationFormat>On-screen Show (4:3)</PresentationFormat>
  <Paragraphs>77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Century Schoolbook</vt:lpstr>
      <vt:lpstr>Classic Photo Album</vt:lpstr>
      <vt:lpstr>Office Theme</vt:lpstr>
      <vt:lpstr>PowerPoint Presentation</vt:lpstr>
      <vt:lpstr>Welcome and Thanks!</vt:lpstr>
      <vt:lpstr>Historic Moment</vt:lpstr>
      <vt:lpstr>Key Challenges</vt:lpstr>
      <vt:lpstr>  Next Steps</vt:lpstr>
      <vt:lpstr> Now we can start the show!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2018-11-03T12:28:32Z</cp:lastPrinted>
  <dcterms:created xsi:type="dcterms:W3CDTF">2013-10-09T13:46:35Z</dcterms:created>
  <dcterms:modified xsi:type="dcterms:W3CDTF">2019-05-13T11:55:37Z</dcterms:modified>
</cp:coreProperties>
</file>